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5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30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00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729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767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86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23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192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87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14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2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36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884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22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40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1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98EB-1C31-4E68-AF92-3CC4A4CBEAB5}" type="datetimeFigureOut">
              <a:rPr lang="tr-TR" smtClean="0"/>
              <a:t>9.9.2018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E465-E680-4C5C-9F1A-0D98F1A1E3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428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972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01707"/>
            <a:ext cx="10353761" cy="685799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Örnek: Yamuğun alanını hesaplayan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2694" y="1021976"/>
            <a:ext cx="10554863" cy="5701553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Erişim </a:t>
            </a:r>
            <a:r>
              <a:rPr lang="tr-TR" dirty="0" smtClean="0"/>
              <a:t>denetleyicileri </a:t>
            </a:r>
            <a:r>
              <a:rPr lang="tr-TR" dirty="0"/>
              <a:t>ile Yamuk sınıfını tekrar düzenlersek;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class</a:t>
            </a:r>
            <a:r>
              <a:rPr lang="tr-TR" dirty="0"/>
              <a:t> Yamuk </a:t>
            </a:r>
          </a:p>
          <a:p>
            <a:pPr marL="0" indent="0">
              <a:buNone/>
            </a:pPr>
            <a:r>
              <a:rPr lang="tr-TR" dirty="0" smtClean="0"/>
              <a:t>	{ 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taban;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tavan; </a:t>
            </a:r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double</a:t>
            </a:r>
            <a:r>
              <a:rPr lang="tr-TR" dirty="0"/>
              <a:t> </a:t>
            </a:r>
            <a:r>
              <a:rPr lang="tr-TR" dirty="0" err="1"/>
              <a:t>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	Yamuk </a:t>
            </a:r>
            <a:r>
              <a:rPr lang="tr-TR" dirty="0"/>
              <a:t>y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y.taban</a:t>
            </a:r>
            <a:r>
              <a:rPr lang="tr-TR" dirty="0" smtClean="0"/>
              <a:t> </a:t>
            </a:r>
            <a:r>
              <a:rPr lang="tr-TR" dirty="0"/>
              <a:t>= 5;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y.tavan</a:t>
            </a:r>
            <a:r>
              <a:rPr lang="tr-TR" dirty="0" smtClean="0"/>
              <a:t> </a:t>
            </a:r>
            <a:r>
              <a:rPr lang="tr-TR" dirty="0"/>
              <a:t>= 6;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y.yukseklik</a:t>
            </a:r>
            <a:r>
              <a:rPr lang="tr-TR" dirty="0" smtClean="0"/>
              <a:t> </a:t>
            </a:r>
            <a:r>
              <a:rPr lang="tr-TR" dirty="0"/>
              <a:t>= 8;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/>
              <a:t>alan = (</a:t>
            </a:r>
            <a:r>
              <a:rPr lang="tr-TR" dirty="0" err="1"/>
              <a:t>y.taban</a:t>
            </a:r>
            <a:r>
              <a:rPr lang="tr-TR" dirty="0"/>
              <a:t> + </a:t>
            </a:r>
            <a:r>
              <a:rPr lang="tr-TR" dirty="0" err="1"/>
              <a:t>y.tavan</a:t>
            </a:r>
            <a:r>
              <a:rPr lang="tr-TR" dirty="0"/>
              <a:t>) / 2 * </a:t>
            </a:r>
            <a:r>
              <a:rPr lang="tr-TR" dirty="0" err="1"/>
              <a:t>y.yukseklik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 smtClean="0"/>
              <a:t>(alan</a:t>
            </a:r>
            <a:r>
              <a:rPr lang="tr-TR" dirty="0"/>
              <a:t>); 	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Console.ReadLine</a:t>
            </a:r>
            <a:r>
              <a:rPr lang="tr-TR" dirty="0"/>
              <a:t>();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796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913795" y="134471"/>
            <a:ext cx="10353761" cy="914400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Örnek: Yamuğun alanını hesaplayan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048871"/>
            <a:ext cx="10353762" cy="5593976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İkinci bir yamuk nesnemizi oluşturarak sonuçları ekrana yazdıralım.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	{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</a:p>
          <a:p>
            <a:pPr marL="0" indent="0">
              <a:buNone/>
            </a:pPr>
            <a:r>
              <a:rPr lang="tr-TR" dirty="0" smtClean="0"/>
              <a:t>			Yamuk </a:t>
            </a:r>
            <a:r>
              <a:rPr lang="tr-TR" dirty="0"/>
              <a:t>x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x.taban</a:t>
            </a:r>
            <a:r>
              <a:rPr lang="tr-TR" dirty="0" smtClean="0"/>
              <a:t> </a:t>
            </a:r>
            <a:r>
              <a:rPr lang="tr-TR" dirty="0"/>
              <a:t>= 3;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x.tavan</a:t>
            </a:r>
            <a:r>
              <a:rPr lang="tr-TR" dirty="0" smtClean="0"/>
              <a:t> </a:t>
            </a:r>
            <a:r>
              <a:rPr lang="tr-TR" dirty="0"/>
              <a:t>= 4;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x.yukseklik</a:t>
            </a:r>
            <a:r>
              <a:rPr lang="tr-TR" dirty="0" smtClean="0"/>
              <a:t> </a:t>
            </a:r>
            <a:r>
              <a:rPr lang="tr-TR" dirty="0"/>
              <a:t>= 5;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/>
              <a:t>alan2 = (</a:t>
            </a:r>
            <a:r>
              <a:rPr lang="tr-TR" dirty="0" err="1"/>
              <a:t>x.taban</a:t>
            </a:r>
            <a:r>
              <a:rPr lang="tr-TR" dirty="0"/>
              <a:t> + </a:t>
            </a:r>
            <a:r>
              <a:rPr lang="tr-TR" dirty="0" err="1"/>
              <a:t>x.tavan</a:t>
            </a:r>
            <a:r>
              <a:rPr lang="tr-TR" dirty="0"/>
              <a:t>) / 2 * </a:t>
            </a:r>
            <a:r>
              <a:rPr lang="tr-TR" dirty="0" err="1"/>
              <a:t>x.yukseklik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Console.WriteLine</a:t>
            </a:r>
            <a:r>
              <a:rPr lang="tr-TR" dirty="0"/>
              <a:t>("X: " + alan2); </a:t>
            </a:r>
          </a:p>
          <a:p>
            <a:pPr marL="0" indent="0">
              <a:buNone/>
            </a:pPr>
            <a:r>
              <a:rPr lang="tr-TR" dirty="0" smtClean="0"/>
              <a:t>		}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511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01706"/>
            <a:ext cx="10353761" cy="874059"/>
          </a:xfrm>
        </p:spPr>
        <p:txBody>
          <a:bodyPr/>
          <a:lstStyle/>
          <a:p>
            <a:r>
              <a:rPr lang="tr-TR" dirty="0" err="1"/>
              <a:t>Partial</a:t>
            </a:r>
            <a:r>
              <a:rPr lang="tr-TR" dirty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385047"/>
            <a:ext cx="10353762" cy="5177118"/>
          </a:xfrm>
        </p:spPr>
        <p:txBody>
          <a:bodyPr>
            <a:normAutofit/>
          </a:bodyPr>
          <a:lstStyle/>
          <a:p>
            <a:r>
              <a:rPr lang="tr-TR" dirty="0" smtClean="0"/>
              <a:t>Sadece C# ‘a özgü bir terimdir. </a:t>
            </a:r>
          </a:p>
          <a:p>
            <a:r>
              <a:rPr lang="tr-TR" dirty="0">
                <a:effectLst/>
              </a:rPr>
              <a:t>Büyük </a:t>
            </a:r>
            <a:r>
              <a:rPr lang="tr-TR" dirty="0" smtClean="0">
                <a:effectLst/>
              </a:rPr>
              <a:t> projelerde sıklıkla kullanılan bir yöntemdir. Normalde </a:t>
            </a:r>
            <a:r>
              <a:rPr lang="tr-TR" dirty="0">
                <a:effectLst/>
              </a:rPr>
              <a:t>herhangi bir </a:t>
            </a:r>
            <a:r>
              <a:rPr lang="tr-TR" dirty="0" smtClean="0">
                <a:effectLst/>
              </a:rPr>
              <a:t>sınıfı </a:t>
            </a:r>
            <a:r>
              <a:rPr lang="tr-TR" dirty="0">
                <a:effectLst/>
              </a:rPr>
              <a:t>bir kez </a:t>
            </a:r>
            <a:r>
              <a:rPr lang="tr-TR" dirty="0" smtClean="0">
                <a:effectLst/>
              </a:rPr>
              <a:t>oluşturduğumuzda, </a:t>
            </a:r>
            <a:r>
              <a:rPr lang="tr-TR" dirty="0">
                <a:effectLst/>
              </a:rPr>
              <a:t>aynı isim ile tekrar aynı </a:t>
            </a:r>
            <a:r>
              <a:rPr lang="tr-TR" dirty="0" smtClean="0">
                <a:effectLst/>
              </a:rPr>
              <a:t>sınıfı oluşturamayız </a:t>
            </a:r>
            <a:r>
              <a:rPr lang="tr-TR" dirty="0">
                <a:effectLst/>
              </a:rPr>
              <a:t>veya herhangi bir şekilde başka bir yerde kullanamayız. </a:t>
            </a:r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Ancak </a:t>
            </a:r>
            <a:r>
              <a:rPr lang="tr-TR" dirty="0" err="1" smtClean="0">
                <a:effectLst/>
              </a:rPr>
              <a:t>Partial</a:t>
            </a:r>
            <a:r>
              <a:rPr lang="tr-TR" dirty="0" smtClean="0">
                <a:effectLst/>
              </a:rPr>
              <a:t> </a:t>
            </a:r>
            <a:r>
              <a:rPr lang="tr-TR" dirty="0">
                <a:effectLst/>
              </a:rPr>
              <a:t>tanımlanan bir </a:t>
            </a:r>
            <a:r>
              <a:rPr lang="tr-TR" dirty="0" smtClean="0">
                <a:effectLst/>
              </a:rPr>
              <a:t>sınıfı </a:t>
            </a:r>
            <a:r>
              <a:rPr lang="tr-TR" dirty="0">
                <a:effectLst/>
              </a:rPr>
              <a:t>başka bir yerde aynı isimle oluşturulabilir. Bu sayede bir </a:t>
            </a:r>
            <a:r>
              <a:rPr lang="tr-TR" dirty="0" smtClean="0">
                <a:effectLst/>
              </a:rPr>
              <a:t>sınıfta </a:t>
            </a:r>
            <a:r>
              <a:rPr lang="tr-TR" dirty="0">
                <a:effectLst/>
              </a:rPr>
              <a:t>yapacağımız işlemleri </a:t>
            </a:r>
            <a:r>
              <a:rPr lang="tr-TR" dirty="0" smtClean="0">
                <a:effectLst/>
              </a:rPr>
              <a:t>ayrı ayrı yerlerde </a:t>
            </a:r>
            <a:r>
              <a:rPr lang="tr-TR" dirty="0">
                <a:effectLst/>
              </a:rPr>
              <a:t>yapabiliriz. </a:t>
            </a:r>
            <a:endParaRPr lang="tr-TR" dirty="0" smtClean="0">
              <a:effectLst/>
            </a:endParaRPr>
          </a:p>
          <a:p>
            <a:r>
              <a:rPr lang="tr-TR" dirty="0" smtClean="0">
                <a:effectLst/>
              </a:rPr>
              <a:t>Kod derlenirken tek bir sınıfmış gibi beraber derlenmektedir.</a:t>
            </a:r>
            <a:endParaRPr lang="tr-TR" dirty="0">
              <a:effectLst/>
            </a:endParaRPr>
          </a:p>
          <a:p>
            <a:r>
              <a:rPr lang="tr-TR" dirty="0" smtClean="0">
                <a:effectLst/>
              </a:rPr>
              <a:t>Büyük projelerde çalışırken özellikleri bir sınıfta, metotları başka bir sınıfta kullanmamızı ve kodun okunmasının kolaylaşmasını sağlar.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755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88260"/>
            <a:ext cx="10353761" cy="685799"/>
          </a:xfrm>
        </p:spPr>
        <p:txBody>
          <a:bodyPr/>
          <a:lstStyle/>
          <a:p>
            <a:r>
              <a:rPr lang="tr-TR" dirty="0" err="1"/>
              <a:t>Partial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874059"/>
            <a:ext cx="10353762" cy="57418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partial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</a:t>
            </a:r>
            <a:r>
              <a:rPr lang="tr-TR" dirty="0" smtClean="0"/>
              <a:t>Urun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		  </a:t>
            </a: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      </a:t>
            </a:r>
            <a:r>
              <a:rPr lang="tr-TR" dirty="0" smtClean="0"/>
              <a:t>		  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int</a:t>
            </a:r>
            <a:r>
              <a:rPr lang="tr-TR" dirty="0"/>
              <a:t> </a:t>
            </a:r>
            <a:r>
              <a:rPr lang="tr-TR" dirty="0" err="1" smtClean="0"/>
              <a:t>UrunId</a:t>
            </a:r>
            <a:r>
              <a:rPr lang="tr-TR" dirty="0" smtClean="0"/>
              <a:t> </a:t>
            </a:r>
            <a:r>
              <a:rPr lang="tr-TR" dirty="0"/>
              <a:t>{ </a:t>
            </a:r>
            <a:r>
              <a:rPr lang="tr-TR" dirty="0" err="1"/>
              <a:t>get</a:t>
            </a:r>
            <a:r>
              <a:rPr lang="tr-TR" dirty="0"/>
              <a:t>; set; }</a:t>
            </a:r>
          </a:p>
          <a:p>
            <a:pPr marL="0" indent="0">
              <a:buNone/>
            </a:pPr>
            <a:r>
              <a:rPr lang="tr-TR" dirty="0"/>
              <a:t>     </a:t>
            </a:r>
            <a:r>
              <a:rPr lang="tr-TR" dirty="0" smtClean="0"/>
              <a:t>			  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string</a:t>
            </a:r>
            <a:r>
              <a:rPr lang="tr-TR" dirty="0"/>
              <a:t> </a:t>
            </a:r>
            <a:r>
              <a:rPr lang="tr-TR" dirty="0" err="1" smtClean="0"/>
              <a:t>UrunAdi</a:t>
            </a:r>
            <a:r>
              <a:rPr lang="tr-TR" dirty="0" smtClean="0"/>
              <a:t> </a:t>
            </a:r>
            <a:r>
              <a:rPr lang="tr-TR" dirty="0"/>
              <a:t>{ </a:t>
            </a:r>
            <a:r>
              <a:rPr lang="tr-TR" dirty="0" err="1"/>
              <a:t>get</a:t>
            </a:r>
            <a:r>
              <a:rPr lang="tr-TR" dirty="0"/>
              <a:t>; set; }</a:t>
            </a:r>
          </a:p>
          <a:p>
            <a:pPr marL="0" indent="0">
              <a:buNone/>
            </a:pPr>
            <a:r>
              <a:rPr lang="tr-TR" dirty="0"/>
              <a:t>      </a:t>
            </a:r>
            <a:r>
              <a:rPr lang="tr-TR" dirty="0" smtClean="0"/>
              <a:t>		    }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  <a:r>
              <a:rPr lang="tr-TR" dirty="0" smtClean="0"/>
              <a:t>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/>
              <a:t>partial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</a:t>
            </a:r>
            <a:r>
              <a:rPr lang="tr-TR" dirty="0" smtClean="0"/>
              <a:t>Urun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</a:t>
            </a:r>
            <a:r>
              <a:rPr lang="tr-TR" dirty="0" smtClean="0"/>
              <a:t>		{</a:t>
            </a:r>
          </a:p>
          <a:p>
            <a:pPr marL="0" indent="0">
              <a:buNone/>
            </a:pP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ekle(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Urunid</a:t>
            </a:r>
            <a:r>
              <a:rPr lang="tr-TR" dirty="0" smtClean="0"/>
              <a:t>, </a:t>
            </a:r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Urunadi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			{ // komutlar</a:t>
            </a:r>
          </a:p>
          <a:p>
            <a:pPr marL="0" indent="0">
              <a:buNone/>
            </a:pPr>
            <a:r>
              <a:rPr lang="tr-TR" dirty="0" smtClean="0"/>
              <a:t>			}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</a:t>
            </a:r>
            <a:r>
              <a:rPr lang="tr-TR" dirty="0" smtClean="0"/>
              <a:t>			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void</a:t>
            </a:r>
            <a:r>
              <a:rPr lang="tr-TR" dirty="0" smtClean="0"/>
              <a:t> yaz()</a:t>
            </a:r>
          </a:p>
          <a:p>
            <a:pPr marL="0" indent="0">
              <a:buNone/>
            </a:pPr>
            <a:r>
              <a:rPr lang="tr-TR" dirty="0" smtClean="0"/>
              <a:t>			{ // komutlar</a:t>
            </a:r>
          </a:p>
          <a:p>
            <a:pPr marL="0" indent="0">
              <a:buNone/>
            </a:pPr>
            <a:r>
              <a:rPr lang="tr-TR" dirty="0" smtClean="0"/>
              <a:t>			}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         </a:t>
            </a:r>
            <a:r>
              <a:rPr lang="tr-TR" dirty="0" smtClean="0"/>
              <a:t> 		  </a:t>
            </a:r>
            <a:r>
              <a:rPr lang="tr-T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408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</a:p>
          <a:p>
            <a:pPr lvl="1"/>
            <a:r>
              <a:rPr lang="tr-TR" dirty="0" err="1" smtClean="0"/>
              <a:t>Öğr</a:t>
            </a:r>
            <a:r>
              <a:rPr lang="tr-TR" dirty="0" smtClean="0"/>
              <a:t>. Gör. Özgür Çiftçi 	</a:t>
            </a:r>
          </a:p>
          <a:p>
            <a:pPr marL="457200" lvl="1" indent="0">
              <a:buNone/>
            </a:pPr>
            <a:r>
              <a:rPr lang="tr-TR" dirty="0" smtClean="0"/>
              <a:t>Nesne Tabanlı Programlama Ders Notları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92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68940"/>
            <a:ext cx="10353761" cy="8068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Örnek: Yamuğun alanını hesaplayan program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075765"/>
            <a:ext cx="10353762" cy="5593976"/>
          </a:xfrm>
        </p:spPr>
        <p:txBody>
          <a:bodyPr>
            <a:normAutofit/>
          </a:bodyPr>
          <a:lstStyle/>
          <a:p>
            <a:r>
              <a:rPr lang="tr-TR" dirty="0"/>
              <a:t>Alan = (</a:t>
            </a:r>
            <a:r>
              <a:rPr lang="tr-TR" dirty="0" err="1"/>
              <a:t>taban+tavan</a:t>
            </a:r>
            <a:r>
              <a:rPr lang="tr-TR" dirty="0"/>
              <a:t>)/2*</a:t>
            </a:r>
            <a:r>
              <a:rPr lang="tr-TR" dirty="0" err="1"/>
              <a:t>yukseklik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İlk olarak Yamuk isimli bir sınıf (</a:t>
            </a:r>
            <a:r>
              <a:rPr lang="tr-TR" dirty="0" err="1" smtClean="0"/>
              <a:t>class</a:t>
            </a:r>
            <a:r>
              <a:rPr lang="tr-TR" dirty="0" smtClean="0"/>
              <a:t>) oluşturup koda dahil edilmelidir.</a:t>
            </a:r>
          </a:p>
          <a:p>
            <a:r>
              <a:rPr lang="tr-TR" dirty="0"/>
              <a:t>Bir yamuk nesnesi tarif edebilmek için taban, tavan ve </a:t>
            </a:r>
            <a:r>
              <a:rPr lang="tr-TR" dirty="0" err="1"/>
              <a:t>yükseliğe</a:t>
            </a:r>
            <a:r>
              <a:rPr lang="tr-TR" dirty="0"/>
              <a:t> ihtiyaç vardır. Bu elemanları </a:t>
            </a:r>
            <a:r>
              <a:rPr lang="tr-TR" dirty="0" smtClean="0"/>
              <a:t>sınıfımıza dahil edelim. </a:t>
            </a:r>
          </a:p>
          <a:p>
            <a:pPr marL="1828800" lvl="4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; </a:t>
            </a:r>
          </a:p>
          <a:p>
            <a:pPr marL="1828800" lvl="4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System.Collections.Generic</a:t>
            </a:r>
            <a:r>
              <a:rPr lang="tr-TR" dirty="0"/>
              <a:t>; </a:t>
            </a:r>
          </a:p>
          <a:p>
            <a:pPr marL="1828800" lvl="4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System.Linq</a:t>
            </a:r>
            <a:r>
              <a:rPr lang="tr-TR" dirty="0"/>
              <a:t>; </a:t>
            </a:r>
          </a:p>
          <a:p>
            <a:pPr marL="1828800" lvl="4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System.Text</a:t>
            </a:r>
            <a:r>
              <a:rPr lang="tr-TR" dirty="0"/>
              <a:t>; </a:t>
            </a:r>
          </a:p>
          <a:p>
            <a:pPr marL="1828800" lvl="4" indent="0">
              <a:buNone/>
            </a:pPr>
            <a:r>
              <a:rPr lang="tr-TR" dirty="0" err="1"/>
              <a:t>namespace</a:t>
            </a:r>
            <a:r>
              <a:rPr lang="tr-TR" dirty="0"/>
              <a:t> </a:t>
            </a:r>
            <a:r>
              <a:rPr lang="tr-TR" dirty="0" err="1"/>
              <a:t>YamukAlaniHesapla</a:t>
            </a:r>
            <a:r>
              <a:rPr lang="tr-TR" dirty="0"/>
              <a:t> </a:t>
            </a:r>
          </a:p>
          <a:p>
            <a:pPr marL="1828800" lvl="4" indent="0">
              <a:buNone/>
            </a:pPr>
            <a:r>
              <a:rPr lang="tr-TR" dirty="0"/>
              <a:t>{ </a:t>
            </a:r>
          </a:p>
          <a:p>
            <a:pPr marL="1828800" lvl="4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Yamuk </a:t>
            </a:r>
          </a:p>
          <a:p>
            <a:pPr marL="1828800" lvl="4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1828800" lvl="4" indent="0">
              <a:buNone/>
            </a:pPr>
            <a:r>
              <a:rPr lang="tr-TR" dirty="0" smtClean="0"/>
              <a:t>	        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/>
              <a:t>taban; </a:t>
            </a:r>
          </a:p>
          <a:p>
            <a:pPr marL="1828800" lvl="4" indent="0">
              <a:buNone/>
            </a:pPr>
            <a:r>
              <a:rPr lang="tr-TR" dirty="0" smtClean="0"/>
              <a:t>	        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/>
              <a:t>tavan; </a:t>
            </a:r>
          </a:p>
          <a:p>
            <a:pPr marL="1828800" lvl="4" indent="0">
              <a:buNone/>
            </a:pPr>
            <a:r>
              <a:rPr lang="tr-TR" dirty="0" smtClean="0"/>
              <a:t>	        </a:t>
            </a:r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 err="1"/>
              <a:t>yukseklik</a:t>
            </a:r>
            <a:r>
              <a:rPr lang="tr-TR" dirty="0"/>
              <a:t>; </a:t>
            </a:r>
          </a:p>
          <a:p>
            <a:pPr marL="1828800" lvl="4" indent="0">
              <a:buNone/>
            </a:pPr>
            <a:r>
              <a:rPr lang="tr-TR" dirty="0" smtClean="0"/>
              <a:t>	} </a:t>
            </a:r>
            <a:endParaRPr lang="tr-TR" dirty="0"/>
          </a:p>
          <a:p>
            <a:pPr marL="1828800" lvl="4" indent="0">
              <a:buNone/>
            </a:pPr>
            <a:r>
              <a:rPr lang="tr-TR" dirty="0"/>
              <a:t>} 	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5380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61366"/>
            <a:ext cx="10353761" cy="806822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Örnek: Yamuğun alanını hesaplayan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68188"/>
            <a:ext cx="10353762" cy="5634318"/>
          </a:xfrm>
        </p:spPr>
        <p:txBody>
          <a:bodyPr/>
          <a:lstStyle/>
          <a:p>
            <a:r>
              <a:rPr lang="tr-TR" dirty="0" err="1"/>
              <a:t>double</a:t>
            </a:r>
            <a:r>
              <a:rPr lang="tr-TR" dirty="0"/>
              <a:t> türünden tanımladığımız taban, tavan, yüksekli bilgilerine eğer sınıf </a:t>
            </a:r>
            <a:r>
              <a:rPr lang="tr-TR" dirty="0" err="1"/>
              <a:t>içersinde</a:t>
            </a:r>
            <a:r>
              <a:rPr lang="tr-TR" dirty="0"/>
              <a:t> değer verirsek yamuk </a:t>
            </a:r>
            <a:r>
              <a:rPr lang="tr-TR" dirty="0" err="1"/>
              <a:t>nesnesininden</a:t>
            </a:r>
            <a:r>
              <a:rPr lang="tr-TR" dirty="0"/>
              <a:t> ziyade </a:t>
            </a:r>
            <a:r>
              <a:rPr lang="tr-TR" dirty="0" err="1"/>
              <a:t>herseferinde</a:t>
            </a:r>
            <a:r>
              <a:rPr lang="tr-TR" dirty="0"/>
              <a:t> ölçüleri belli bir yamuk tanımı yapılmış olur. </a:t>
            </a:r>
            <a:endParaRPr lang="tr-TR" dirty="0" smtClean="0"/>
          </a:p>
          <a:p>
            <a:r>
              <a:rPr lang="tr-TR" dirty="0" smtClean="0"/>
              <a:t>Halbuki </a:t>
            </a:r>
            <a:r>
              <a:rPr lang="tr-TR" dirty="0"/>
              <a:t>isteğimiz yamuk nesnesi her oluşumunda kendisini tarif edilebilen değerler alabilmesi olmalıdır. Dolayısıyla Yamuk sınıfının bir örneği (</a:t>
            </a:r>
            <a:r>
              <a:rPr lang="tr-TR" dirty="0" err="1"/>
              <a:t>instance</a:t>
            </a:r>
            <a:r>
              <a:rPr lang="tr-TR" dirty="0"/>
              <a:t>) oluştuktan sonra değer verilmelidir. </a:t>
            </a:r>
          </a:p>
          <a:p>
            <a:r>
              <a:rPr lang="tr-TR" dirty="0"/>
              <a:t>Bir sınıfın bir örneğini oluşturma “Nesne” oluşturma denir ve </a:t>
            </a:r>
            <a:r>
              <a:rPr lang="tr-TR" dirty="0" err="1"/>
              <a:t>new</a:t>
            </a:r>
            <a:r>
              <a:rPr lang="tr-TR" dirty="0"/>
              <a:t> anahtar </a:t>
            </a:r>
            <a:r>
              <a:rPr lang="tr-TR" dirty="0" err="1"/>
              <a:t>söcüğü</a:t>
            </a:r>
            <a:r>
              <a:rPr lang="tr-TR" dirty="0"/>
              <a:t> ile olur ve aşağıdaki şekilde tanımlanır. </a:t>
            </a:r>
          </a:p>
          <a:p>
            <a:pPr marL="914400" lvl="2" indent="0">
              <a:buNone/>
            </a:pPr>
            <a:r>
              <a:rPr lang="tr-TR" dirty="0" smtClean="0"/>
              <a:t>		</a:t>
            </a:r>
          </a:p>
          <a:p>
            <a:pPr marL="914400" lvl="2" indent="0">
              <a:buNone/>
            </a:pPr>
            <a:endParaRPr lang="tr-TR" dirty="0"/>
          </a:p>
          <a:p>
            <a:pPr marL="914400" lvl="2" indent="0">
              <a:buNone/>
            </a:pPr>
            <a:r>
              <a:rPr lang="tr-TR" dirty="0" smtClean="0"/>
              <a:t>	</a:t>
            </a:r>
            <a:r>
              <a:rPr lang="tr-TR" sz="2400" dirty="0" err="1" smtClean="0"/>
              <a:t>Sinif_ismi</a:t>
            </a:r>
            <a:r>
              <a:rPr lang="tr-TR" sz="2400" dirty="0" smtClean="0"/>
              <a:t> </a:t>
            </a:r>
            <a:r>
              <a:rPr lang="tr-TR" sz="2400" dirty="0" err="1"/>
              <a:t>degisken_ismi</a:t>
            </a:r>
            <a:r>
              <a:rPr lang="tr-TR" sz="2400" dirty="0"/>
              <a:t> = </a:t>
            </a:r>
            <a:r>
              <a:rPr lang="tr-TR" sz="2400" dirty="0" err="1"/>
              <a:t>new</a:t>
            </a:r>
            <a:r>
              <a:rPr lang="tr-TR" sz="2400" dirty="0"/>
              <a:t> </a:t>
            </a:r>
            <a:r>
              <a:rPr lang="tr-TR" sz="2400" dirty="0" err="1"/>
              <a:t>Sinif_ismi</a:t>
            </a:r>
            <a:r>
              <a:rPr lang="tr-TR" sz="2400" dirty="0"/>
              <a:t>();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9383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08212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Örnek: Yamuğun alanını hesaplayan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526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System.Collections.Generic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System.Linq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System.Text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tr-TR" dirty="0" err="1"/>
              <a:t>namespace</a:t>
            </a:r>
            <a:r>
              <a:rPr lang="tr-TR" dirty="0"/>
              <a:t> </a:t>
            </a:r>
            <a:r>
              <a:rPr lang="tr-TR" dirty="0" err="1"/>
              <a:t>YamukAlaniHesapla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{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/>
              <a:t>Program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	{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	Yamuk </a:t>
            </a:r>
            <a:r>
              <a:rPr lang="tr-TR" dirty="0"/>
              <a:t>y = </a:t>
            </a:r>
            <a:r>
              <a:rPr lang="tr-TR" dirty="0" err="1"/>
              <a:t>new</a:t>
            </a:r>
            <a:r>
              <a:rPr lang="tr-TR" dirty="0"/>
              <a:t> Yamuk(); </a:t>
            </a:r>
          </a:p>
          <a:p>
            <a:pPr marL="0" indent="0">
              <a:buNone/>
            </a:pPr>
            <a:r>
              <a:rPr lang="tr-TR" dirty="0" smtClean="0"/>
              <a:t>	} 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828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88259"/>
            <a:ext cx="10353761" cy="878541"/>
          </a:xfrm>
        </p:spPr>
        <p:txBody>
          <a:bodyPr>
            <a:normAutofit fontScale="90000"/>
          </a:bodyPr>
          <a:lstStyle/>
          <a:p>
            <a:r>
              <a:rPr lang="tr-TR" dirty="0"/>
              <a:t>Örnek: Yamuğun alanını hesaplayan program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237129"/>
            <a:ext cx="10353762" cy="5620871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Artık şablonumuz </a:t>
            </a:r>
            <a:r>
              <a:rPr lang="tr-TR" dirty="0" err="1"/>
              <a:t>içersinde</a:t>
            </a:r>
            <a:r>
              <a:rPr lang="tr-TR" dirty="0"/>
              <a:t> oluşturduğumuz alanlara değer verebiliriz. Bunun içinde “y” isimli nesne </a:t>
            </a:r>
            <a:r>
              <a:rPr lang="tr-TR" dirty="0" smtClean="0"/>
              <a:t>isminden </a:t>
            </a:r>
            <a:r>
              <a:rPr lang="tr-TR" dirty="0"/>
              <a:t>sonra nokta(.) operatörü kullanılır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Bunun nedeni NDP özellikleri olan soyutlama (</a:t>
            </a:r>
            <a:r>
              <a:rPr lang="tr-TR" dirty="0" err="1"/>
              <a:t>abstracttion</a:t>
            </a:r>
            <a:r>
              <a:rPr lang="tr-TR" dirty="0"/>
              <a:t>) </a:t>
            </a:r>
            <a:r>
              <a:rPr lang="tr-TR" dirty="0" smtClean="0"/>
              <a:t>ve Sarmalamadır(</a:t>
            </a:r>
            <a:r>
              <a:rPr lang="tr-TR" dirty="0" err="1" smtClean="0"/>
              <a:t>encapsulation</a:t>
            </a:r>
            <a:r>
              <a:rPr lang="tr-TR" dirty="0"/>
              <a:t>, bilgi saklama).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95" y="2164250"/>
            <a:ext cx="5040633" cy="379727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636" y="2164251"/>
            <a:ext cx="4819187" cy="379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0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161365"/>
            <a:ext cx="10353761" cy="1143000"/>
          </a:xfrm>
        </p:spPr>
        <p:txBody>
          <a:bodyPr>
            <a:normAutofit/>
          </a:bodyPr>
          <a:lstStyle/>
          <a:p>
            <a:r>
              <a:rPr lang="pt-BR" dirty="0"/>
              <a:t>NDP Temel Kavram I: Sarmalama (Encapsulation)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304365"/>
            <a:ext cx="10353762" cy="523090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Kodu</a:t>
            </a:r>
            <a:r>
              <a:rPr lang="tr-TR" dirty="0"/>
              <a:t>, veriyi veya nesneyi dış müdahalelerden koruyabilmek, oluşturulma amacı dahilinde kullanabilmek ve kullanılmayacağı yerlerde gösterimini engellemek için sarmalamaya ihtiyaç duyulmuştur. </a:t>
            </a:r>
          </a:p>
          <a:p>
            <a:r>
              <a:rPr lang="tr-TR" dirty="0"/>
              <a:t>Bir sınıf içinde bulunan üyelerin, o sınıfı kullananlar tarafından erişilip, erişilemeyeceğini belirlemeye yarar. Örnek vermek gerekirse arabamızı </a:t>
            </a:r>
            <a:r>
              <a:rPr lang="tr-TR" dirty="0" smtClean="0"/>
              <a:t>çalıştırdığımızı </a:t>
            </a:r>
            <a:r>
              <a:rPr lang="tr-TR" dirty="0"/>
              <a:t>düşünelim, biz sadece anahtarı yerine sokup çeviriyoruz değil mi, o anda arka planda olan hiç bir işleme karışmıyor ve müdahale edemiyoruz, yani ben anahtarı çevirince o motora giden enerjiyi açıyor, benzini pompalıyor ve buna benzer bir dizi işlemi sırayla yapıyor ama biz bununla ilgilenmiyoruz ve buna erişemiyoruz, işte bu mekanizma bizim </a:t>
            </a:r>
            <a:r>
              <a:rPr lang="tr-TR" dirty="0" smtClean="0"/>
              <a:t>erişmememiz </a:t>
            </a:r>
            <a:r>
              <a:rPr lang="tr-TR" dirty="0"/>
              <a:t>için </a:t>
            </a:r>
            <a:r>
              <a:rPr lang="tr-TR" dirty="0" err="1"/>
              <a:t>kapsüllenmiştir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Aksi </a:t>
            </a:r>
            <a:r>
              <a:rPr lang="tr-TR" dirty="0"/>
              <a:t>taktirde kaputu açıp enerjiyi biz vermeye kalksaydık istenmeyen durumlarla karşılaşabilirdik. Bu çok uç bir örnek oldu farkındayım o yüzden daha basit bir örnek vermek gerekirse hepimiz cep telefonu kullanıyoruz, mesaj yazarken birini ararken tuşlara basıyoruz ama telefonun </a:t>
            </a:r>
            <a:r>
              <a:rPr lang="tr-TR" dirty="0" smtClean="0"/>
              <a:t>içindeki </a:t>
            </a:r>
            <a:r>
              <a:rPr lang="tr-TR" dirty="0"/>
              <a:t>devrelere erişmemiz engellenmiştir. Bu işlemi yapabilmemiz için tuş takımı geliştirilmiştir. Yani bu devreler bir nevi </a:t>
            </a:r>
            <a:r>
              <a:rPr lang="tr-TR" dirty="0" err="1"/>
              <a:t>kapsüllenmiştir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sz="2600" b="1" i="1" dirty="0"/>
              <a:t>Sarmalama erişim denetleyicileri ile sağlanmaktadır. </a:t>
            </a:r>
            <a:endParaRPr lang="tr-TR" sz="2600" b="1" i="1" dirty="0"/>
          </a:p>
        </p:txBody>
      </p:sp>
    </p:spTree>
    <p:extLst>
      <p:ext uri="{BB962C8B-B14F-4D97-AF65-F5344CB8AC3E}">
        <p14:creationId xmlns:p14="http://schemas.microsoft.com/office/powerpoint/2010/main" val="315749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68941"/>
            <a:ext cx="10353761" cy="1075766"/>
          </a:xfrm>
        </p:spPr>
        <p:txBody>
          <a:bodyPr/>
          <a:lstStyle/>
          <a:p>
            <a:r>
              <a:rPr lang="tr-TR" dirty="0"/>
              <a:t>Erişim Denetleyicileri (Access </a:t>
            </a:r>
            <a:r>
              <a:rPr lang="tr-TR" dirty="0" err="1"/>
              <a:t>Modifiers</a:t>
            </a:r>
            <a:r>
              <a:rPr lang="tr-TR" dirty="0"/>
              <a:t>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344707"/>
            <a:ext cx="10353762" cy="4827493"/>
          </a:xfrm>
        </p:spPr>
        <p:txBody>
          <a:bodyPr/>
          <a:lstStyle/>
          <a:p>
            <a:r>
              <a:rPr lang="tr-TR" dirty="0"/>
              <a:t>Diğer sınıfların veya sınıf gruplarının, sınıf yada sınıf üyelerine erişimi düzenleyen/kısıtlayan anahtar kelimelerdir. </a:t>
            </a:r>
          </a:p>
          <a:p>
            <a:r>
              <a:rPr lang="tr-TR" dirty="0"/>
              <a:t>Pratikte yaygın olarak kullanılan anlayış, bir programcı bir sınıfı (</a:t>
            </a:r>
            <a:r>
              <a:rPr lang="tr-TR" dirty="0" err="1"/>
              <a:t>class</a:t>
            </a:r>
            <a:r>
              <a:rPr lang="tr-TR" dirty="0"/>
              <a:t>) oluşturur ve daha sonra diğer programcılar bu </a:t>
            </a:r>
            <a:r>
              <a:rPr lang="tr-TR" dirty="0" err="1"/>
              <a:t>class’ı</a:t>
            </a:r>
            <a:r>
              <a:rPr lang="tr-TR" dirty="0"/>
              <a:t> kendi kodlarında kullanırlar. </a:t>
            </a:r>
            <a:endParaRPr lang="tr-TR" dirty="0" smtClean="0"/>
          </a:p>
          <a:p>
            <a:r>
              <a:rPr lang="tr-TR" dirty="0" smtClean="0"/>
              <a:t>Nesneye </a:t>
            </a:r>
            <a:r>
              <a:rPr lang="tr-TR" dirty="0"/>
              <a:t>dayalı programlamanın önemli özelliklerinden bir tanesi olan </a:t>
            </a:r>
            <a:r>
              <a:rPr lang="tr-TR" b="1" dirty="0" err="1"/>
              <a:t>encapsulation</a:t>
            </a:r>
            <a:r>
              <a:rPr lang="tr-TR" dirty="0"/>
              <a:t>, sınıf değişkenlerine erişimi kısıtlayarak sınıfı oluşturan kişinin sınıfını korumasını sağlamaktadır. Aşağıdaki anahtar sözcükler, metot veya değişkenlere erişimi kısıtlamak veya izin vermek için kullanılırlar.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17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55494"/>
            <a:ext cx="10353761" cy="1358153"/>
          </a:xfrm>
        </p:spPr>
        <p:txBody>
          <a:bodyPr>
            <a:normAutofit/>
          </a:bodyPr>
          <a:lstStyle/>
          <a:p>
            <a:r>
              <a:rPr lang="tr-TR" dirty="0"/>
              <a:t>Erişim Denetleyicileri (Access </a:t>
            </a:r>
            <a:r>
              <a:rPr lang="tr-TR" dirty="0" err="1"/>
              <a:t>Modifiers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613647"/>
            <a:ext cx="10353762" cy="41775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err="1"/>
              <a:t>Public</a:t>
            </a:r>
            <a:r>
              <a:rPr lang="tr-TR" dirty="0"/>
              <a:t> </a:t>
            </a:r>
            <a:r>
              <a:rPr lang="tr-TR" dirty="0" smtClean="0"/>
              <a:t>:Bu </a:t>
            </a:r>
            <a:r>
              <a:rPr lang="tr-TR" dirty="0"/>
              <a:t>şekilde tanımlanmış bir metot veya değişkene herhangi bir yerden ulaşmak mümkündür. 	</a:t>
            </a:r>
          </a:p>
          <a:p>
            <a:pPr algn="just"/>
            <a:r>
              <a:rPr lang="tr-TR" b="1" dirty="0" err="1"/>
              <a:t>Private</a:t>
            </a:r>
            <a:r>
              <a:rPr lang="tr-TR" dirty="0"/>
              <a:t> </a:t>
            </a:r>
            <a:r>
              <a:rPr lang="tr-TR" dirty="0" smtClean="0"/>
              <a:t>:Bu </a:t>
            </a:r>
            <a:r>
              <a:rPr lang="tr-TR" dirty="0"/>
              <a:t>şekilde tanımlanmış bir metot veya değişkene sadece sınıf içinden ulaşmak mümkündür. 	</a:t>
            </a:r>
          </a:p>
          <a:p>
            <a:pPr algn="just"/>
            <a:r>
              <a:rPr lang="tr-TR" b="1" dirty="0" err="1"/>
              <a:t>Protected</a:t>
            </a:r>
            <a:r>
              <a:rPr lang="tr-TR" dirty="0"/>
              <a:t> </a:t>
            </a:r>
            <a:r>
              <a:rPr lang="tr-TR" dirty="0" smtClean="0"/>
              <a:t>:Bu </a:t>
            </a:r>
            <a:r>
              <a:rPr lang="tr-TR" dirty="0"/>
              <a:t>şekilde tanımlanmış bir metot veya değişkene tanımlandıkları sınıftan veya bu sınıftan türetilmiş sınıflardan ulaşılabilir. 	</a:t>
            </a:r>
          </a:p>
          <a:p>
            <a:pPr algn="just"/>
            <a:r>
              <a:rPr lang="tr-TR" b="1" dirty="0" err="1"/>
              <a:t>Internal</a:t>
            </a:r>
            <a:r>
              <a:rPr lang="tr-TR" dirty="0"/>
              <a:t> </a:t>
            </a:r>
            <a:r>
              <a:rPr lang="tr-TR" dirty="0" smtClean="0"/>
              <a:t>:Bu </a:t>
            </a:r>
            <a:r>
              <a:rPr lang="tr-TR" dirty="0"/>
              <a:t>şekilde tanımlanmış bir metot veya değişkene tanımlandıkları sınıftan ve tanımlandıkları sınıfla aynı </a:t>
            </a:r>
            <a:r>
              <a:rPr lang="tr-TR" dirty="0" err="1"/>
              <a:t>assembly’de</a:t>
            </a:r>
            <a:r>
              <a:rPr lang="tr-TR" dirty="0"/>
              <a:t> olan sınıflardan ulaşmak mümkündür. (</a:t>
            </a:r>
            <a:r>
              <a:rPr lang="tr-TR" b="1" dirty="0" err="1"/>
              <a:t>C#’a</a:t>
            </a:r>
            <a:r>
              <a:rPr lang="tr-TR" b="1" dirty="0"/>
              <a:t> ait anahtar kelimedir.</a:t>
            </a:r>
            <a:r>
              <a:rPr lang="tr-TR" dirty="0"/>
              <a:t>) 	</a:t>
            </a:r>
          </a:p>
          <a:p>
            <a:pPr algn="just"/>
            <a:r>
              <a:rPr lang="tr-TR" b="1" dirty="0" err="1"/>
              <a:t>Protected</a:t>
            </a:r>
            <a:r>
              <a:rPr lang="tr-TR" dirty="0"/>
              <a:t> </a:t>
            </a:r>
            <a:r>
              <a:rPr lang="tr-TR" b="1" dirty="0" err="1"/>
              <a:t>Internal</a:t>
            </a:r>
            <a:r>
              <a:rPr lang="tr-TR" dirty="0"/>
              <a:t> </a:t>
            </a:r>
            <a:r>
              <a:rPr lang="tr-TR" dirty="0" smtClean="0"/>
              <a:t>:Bu </a:t>
            </a:r>
            <a:r>
              <a:rPr lang="tr-TR" dirty="0"/>
              <a:t>şekilde tanımlanmış bir metot veya değişken hem </a:t>
            </a:r>
            <a:r>
              <a:rPr lang="tr-TR" dirty="0" err="1"/>
              <a:t>protected</a:t>
            </a:r>
            <a:r>
              <a:rPr lang="tr-TR" dirty="0"/>
              <a:t> hem de </a:t>
            </a:r>
            <a:r>
              <a:rPr lang="tr-TR" dirty="0" err="1"/>
              <a:t>Internal</a:t>
            </a:r>
            <a:r>
              <a:rPr lang="tr-TR" dirty="0"/>
              <a:t> özelliğindedir. (</a:t>
            </a:r>
            <a:r>
              <a:rPr lang="tr-TR" b="1" dirty="0" err="1"/>
              <a:t>C#’a</a:t>
            </a:r>
            <a:r>
              <a:rPr lang="tr-TR" b="1" dirty="0"/>
              <a:t> ait anahtar kelimedir.</a:t>
            </a:r>
            <a:r>
              <a:rPr lang="tr-TR" dirty="0"/>
              <a:t>) 	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348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95" y="295836"/>
            <a:ext cx="10353761" cy="1142999"/>
          </a:xfrm>
        </p:spPr>
        <p:txBody>
          <a:bodyPr>
            <a:normAutofit/>
          </a:bodyPr>
          <a:lstStyle/>
          <a:p>
            <a:r>
              <a:rPr lang="tr-TR" dirty="0"/>
              <a:t>Erişim Denetleyicileri (Access </a:t>
            </a:r>
            <a:r>
              <a:rPr lang="tr-TR" dirty="0" err="1"/>
              <a:t>Modifiers</a:t>
            </a:r>
            <a:r>
              <a:rPr lang="tr-TR" dirty="0"/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438835"/>
            <a:ext cx="10353762" cy="502920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Bu noktada </a:t>
            </a:r>
            <a:r>
              <a:rPr lang="tr-TR" dirty="0" err="1"/>
              <a:t>unutlamaması</a:t>
            </a:r>
            <a:r>
              <a:rPr lang="tr-TR" dirty="0"/>
              <a:t> gereken 5 husus vardır: </a:t>
            </a:r>
          </a:p>
          <a:p>
            <a:pPr marL="0" indent="0">
              <a:buNone/>
            </a:pPr>
            <a:r>
              <a:rPr lang="tr-TR" dirty="0"/>
              <a:t>1. İşletim sistemleri bir tipin </a:t>
            </a:r>
            <a:r>
              <a:rPr lang="tr-TR" dirty="0" err="1"/>
              <a:t>public</a:t>
            </a:r>
            <a:r>
              <a:rPr lang="tr-TR" dirty="0"/>
              <a:t>, </a:t>
            </a:r>
            <a:r>
              <a:rPr lang="tr-TR" dirty="0" err="1"/>
              <a:t>protected</a:t>
            </a:r>
            <a:r>
              <a:rPr lang="tr-TR" dirty="0"/>
              <a:t> yada </a:t>
            </a:r>
            <a:r>
              <a:rPr lang="tr-TR" dirty="0" err="1"/>
              <a:t>private</a:t>
            </a:r>
            <a:r>
              <a:rPr lang="tr-TR" dirty="0"/>
              <a:t> olmasıyla ilgilenmez. Dolayısıyla hafıza takibi ile üyelerin değerlerine ulaşılabilmektedir. </a:t>
            </a:r>
          </a:p>
          <a:p>
            <a:pPr marL="0" indent="0">
              <a:buNone/>
            </a:pPr>
            <a:r>
              <a:rPr lang="tr-TR" dirty="0"/>
              <a:t>2. Her programcı kendi yazdığı sınıfın güvenliğinden ve güvenirliğinden sorumludur. Eğer herhangi bir sınıf üyesinin </a:t>
            </a:r>
            <a:r>
              <a:rPr lang="tr-TR" dirty="0" err="1"/>
              <a:t>private</a:t>
            </a:r>
            <a:r>
              <a:rPr lang="tr-TR" dirty="0"/>
              <a:t> ile tanımlanması yeterli olduğu halde </a:t>
            </a:r>
            <a:r>
              <a:rPr lang="tr-TR" dirty="0" err="1"/>
              <a:t>public</a:t>
            </a:r>
            <a:r>
              <a:rPr lang="tr-TR" dirty="0"/>
              <a:t> ile dış dünyaya açılırsa programcılar bu üyeyi istedikleri gibi kullanılabilirler. Bu durum </a:t>
            </a:r>
            <a:r>
              <a:rPr lang="tr-TR" dirty="0" err="1"/>
              <a:t>NDP’nin</a:t>
            </a:r>
            <a:r>
              <a:rPr lang="tr-TR" dirty="0"/>
              <a:t> soyutlama prensibine aykırıdır. </a:t>
            </a:r>
          </a:p>
          <a:p>
            <a:pPr marL="0" indent="0">
              <a:buNone/>
            </a:pPr>
            <a:r>
              <a:rPr lang="tr-TR" dirty="0"/>
              <a:t>3. Her dilin kabul ettiği </a:t>
            </a:r>
            <a:r>
              <a:rPr lang="tr-TR" dirty="0" err="1"/>
              <a:t>default</a:t>
            </a:r>
            <a:r>
              <a:rPr lang="tr-TR" dirty="0"/>
              <a:t> değerleri farklıdır. C# </a:t>
            </a:r>
            <a:r>
              <a:rPr lang="tr-TR" dirty="0" err="1"/>
              <a:t>private</a:t>
            </a:r>
            <a:r>
              <a:rPr lang="tr-TR" dirty="0"/>
              <a:t>, Java </a:t>
            </a:r>
            <a:r>
              <a:rPr lang="tr-TR" dirty="0" err="1"/>
              <a:t>public</a:t>
            </a:r>
            <a:r>
              <a:rPr lang="tr-TR" dirty="0"/>
              <a:t> olarak kabul etmektedir. Ancak programın okunabilirliği açısından erişim denetleyicilerin </a:t>
            </a:r>
            <a:r>
              <a:rPr lang="tr-TR" dirty="0" err="1"/>
              <a:t>default</a:t>
            </a:r>
            <a:r>
              <a:rPr lang="tr-TR" dirty="0"/>
              <a:t> değeri her ne olursa olsun belirtilmesi tavsiye edilmektedir. </a:t>
            </a:r>
          </a:p>
          <a:p>
            <a:pPr marL="0" indent="0">
              <a:buNone/>
            </a:pPr>
            <a:r>
              <a:rPr lang="tr-TR" dirty="0"/>
              <a:t>4. Sınıf üyelerinden alanların </a:t>
            </a:r>
            <a:r>
              <a:rPr lang="tr-TR" dirty="0" err="1"/>
              <a:t>public</a:t>
            </a:r>
            <a:r>
              <a:rPr lang="tr-TR" dirty="0"/>
              <a:t> ile sınıf dışına açılması önerilmemektedir. (Sınıf üyelerinden özellikler konusunda açıklanacaktır.) </a:t>
            </a:r>
          </a:p>
          <a:p>
            <a:pPr marL="0" indent="0">
              <a:buNone/>
            </a:pPr>
            <a:r>
              <a:rPr lang="tr-TR" dirty="0"/>
              <a:t>5. Bir sınıfın kendisinin </a:t>
            </a:r>
            <a:r>
              <a:rPr lang="tr-TR" dirty="0" err="1"/>
              <a:t>private</a:t>
            </a:r>
            <a:r>
              <a:rPr lang="tr-TR" dirty="0"/>
              <a:t> olarak tanımlanmasının hiç bir anlamı yoktur. Dolayısıyla derleyiciler hata vermektedir.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6634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777</Words>
  <Application>Microsoft Office PowerPoint</Application>
  <PresentationFormat>Geniş ekran</PresentationFormat>
  <Paragraphs>134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Bookman Old Style</vt:lpstr>
      <vt:lpstr>Rockwell</vt:lpstr>
      <vt:lpstr>Damask</vt:lpstr>
      <vt:lpstr>Nesneye Dayalı Programlama 1</vt:lpstr>
      <vt:lpstr>Örnek: Yamuğun alanını hesaplayan program</vt:lpstr>
      <vt:lpstr>Örnek: Yamuğun alanını hesaplayan program</vt:lpstr>
      <vt:lpstr>Örnek: Yamuğun alanını hesaplayan program</vt:lpstr>
      <vt:lpstr>Örnek: Yamuğun alanını hesaplayan program</vt:lpstr>
      <vt:lpstr>NDP Temel Kavram I: Sarmalama (Encapsulation) </vt:lpstr>
      <vt:lpstr>Erişim Denetleyicileri (Access Modifiers) </vt:lpstr>
      <vt:lpstr>Erişim Denetleyicileri (Access Modifiers) </vt:lpstr>
      <vt:lpstr>Erişim Denetleyicileri (Access Modifiers) </vt:lpstr>
      <vt:lpstr>Örnek: Yamuğun alanını hesaplayan program</vt:lpstr>
      <vt:lpstr>Örnek: Yamuğun alanını hesaplayan program</vt:lpstr>
      <vt:lpstr>Partial class </vt:lpstr>
      <vt:lpstr>Partial class 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9</cp:revision>
  <dcterms:created xsi:type="dcterms:W3CDTF">2018-09-09T12:23:27Z</dcterms:created>
  <dcterms:modified xsi:type="dcterms:W3CDTF">2018-09-09T14:34:51Z</dcterms:modified>
</cp:coreProperties>
</file>